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9" r:id="rId3"/>
    <p:sldId id="280" r:id="rId4"/>
    <p:sldId id="308" r:id="rId5"/>
    <p:sldId id="310" r:id="rId6"/>
    <p:sldId id="312" r:id="rId7"/>
    <p:sldId id="261" r:id="rId8"/>
    <p:sldId id="311" r:id="rId9"/>
    <p:sldId id="270" r:id="rId10"/>
    <p:sldId id="313" r:id="rId11"/>
    <p:sldId id="277" r:id="rId12"/>
    <p:sldId id="276" r:id="rId13"/>
    <p:sldId id="30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548"/>
    <a:srgbClr val="091860"/>
    <a:srgbClr val="0832E2"/>
    <a:srgbClr val="873AC0"/>
    <a:srgbClr val="793CF2"/>
    <a:srgbClr val="F0B284"/>
    <a:srgbClr val="FEF1DE"/>
    <a:srgbClr val="C37EF6"/>
    <a:srgbClr val="F4E7FD"/>
    <a:srgbClr val="4A5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9" autoAdjust="0"/>
    <p:restoredTop sz="89316" autoAdjust="0"/>
  </p:normalViewPr>
  <p:slideViewPr>
    <p:cSldViewPr>
      <p:cViewPr varScale="1">
        <p:scale>
          <a:sx n="65" d="100"/>
          <a:sy n="65" d="100"/>
        </p:scale>
        <p:origin x="-7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A99B8-8683-447A-94CB-64C7D40B9A00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7AAF1-26A5-43FB-8A57-17423228D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770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602CD-1629-4D7B-B152-D15E8766DF26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90FAC-36F4-4BC1-AF22-F0DD0BD3E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43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90FAC-36F4-4BC1-AF22-F0DD0BD3E4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62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90FAC-36F4-4BC1-AF22-F0DD0BD3E4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80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152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7782A34-9C0E-4CC9-9741-E34EEF4049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6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heme" Target="../theme/theme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.uk/url?sa=i&amp;rct=j&amp;q=&amp;esrc=s&amp;source=images&amp;cd=&amp;cad=rja&amp;uact=8&amp;ved=0CAcQjRw&amp;url=http://www.psi.manchester.ac.uk/&amp;ei=EcLAVJizFYbsUsWtgbAK&amp;bvm=bv.83829542,d.d24&amp;psig=AFQjCNFNmDexgvSKX9TLV9SOSmPcYq1kog&amp;ust=1422004160539541" TargetMode="External"/><Relationship Id="rId9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9" descr="https://encrypted-tbn0.gstatic.com/images?q=tbn:ANd9GcSBqWhClF-G3ZDLt5pEVsdTxdveNDpUee9lgxVxIWatpU6G2ywNFA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5352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 Box 6"/>
          <p:cNvSpPr txBox="1"/>
          <p:nvPr userDrawn="1"/>
        </p:nvSpPr>
        <p:spPr>
          <a:xfrm>
            <a:off x="1439095" y="97879"/>
            <a:ext cx="2389161" cy="769441"/>
          </a:xfrm>
          <a:prstGeom prst="rect">
            <a:avLst/>
          </a:prstGeom>
          <a:noFill/>
          <a:ln>
            <a:noFill/>
          </a:ln>
          <a:effectLst>
            <a:glow rad="139700">
              <a:srgbClr val="FF0000">
                <a:alpha val="40000"/>
              </a:srgb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defRPr/>
            </a:pPr>
            <a:r>
              <a:rPr lang="en-GB" sz="4400" b="1" dirty="0">
                <a:ln w="8890" cap="flat" cmpd="sng" algn="ctr">
                  <a:solidFill>
                    <a:srgbClr val="FCFCFD"/>
                  </a:solidFill>
                  <a:prstDash val="solid"/>
                  <a:miter lim="0"/>
                </a:ln>
                <a:solidFill>
                  <a:srgbClr val="002060"/>
                </a:solidFill>
                <a:effectLst>
                  <a:outerShdw blurRad="55004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PR</a:t>
            </a:r>
            <a:r>
              <a:rPr lang="en-GB" sz="4400" b="1" dirty="0">
                <a:ln w="8890" cap="flat" cmpd="sng" algn="ctr">
                  <a:solidFill>
                    <a:srgbClr val="FCFCFD"/>
                  </a:solidFill>
                  <a:prstDash val="solid"/>
                  <a:miter lim="0"/>
                </a:ln>
                <a:solidFill>
                  <a:srgbClr val="C00000"/>
                </a:solidFill>
                <a:effectLst>
                  <a:outerShdw blurRad="55004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</a:t>
            </a:r>
            <a:r>
              <a:rPr lang="en-GB" sz="4400" b="1" dirty="0">
                <a:ln w="8890" cap="flat" cmpd="sng" algn="ctr">
                  <a:solidFill>
                    <a:srgbClr val="FCFCFD"/>
                  </a:solidFill>
                  <a:prstDash val="solid"/>
                  <a:miter lim="0"/>
                </a:ln>
                <a:solidFill>
                  <a:srgbClr val="17375E"/>
                </a:solidFill>
                <a:effectLst>
                  <a:outerShdw blurRad="55004" dist="50800" dir="5400000" algn="tl">
                    <a:srgbClr val="000000">
                      <a:alpha val="3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MIS</a:t>
            </a:r>
            <a:endParaRPr lang="en-GB" sz="14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029" name="banner-flag" descr="European Commission log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5940425"/>
            <a:ext cx="11684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3" descr="https://www.pi-network.eu/news/marie-curie-actions-on-the-last-lap-to-horizon-2020/image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75" y="104775"/>
            <a:ext cx="7842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0" name="TextBox 36"/>
          <p:cNvSpPr txBox="1">
            <a:spLocks noChangeArrowheads="1"/>
          </p:cNvSpPr>
          <p:nvPr userDrawn="1"/>
        </p:nvSpPr>
        <p:spPr bwMode="auto">
          <a:xfrm>
            <a:off x="4752975" y="223838"/>
            <a:ext cx="3157538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400" b="1" i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 Marie Skłodowska-Curie Initial Training Network</a:t>
            </a:r>
          </a:p>
        </p:txBody>
      </p:sp>
      <p:sp>
        <p:nvSpPr>
          <p:cNvPr id="78" name="Rectangle 59"/>
          <p:cNvSpPr>
            <a:spLocks noChangeArrowheads="1"/>
          </p:cNvSpPr>
          <p:nvPr userDrawn="1"/>
        </p:nvSpPr>
        <p:spPr bwMode="auto">
          <a:xfrm>
            <a:off x="0" y="736515"/>
            <a:ext cx="7105650" cy="261610"/>
          </a:xfrm>
          <a:prstGeom prst="rect">
            <a:avLst/>
          </a:prstGeom>
          <a:noFill/>
          <a:ln>
            <a:noFill/>
          </a:ln>
          <a:effectLst>
            <a:glow rad="127000">
              <a:schemeClr val="tx2">
                <a:lumMod val="40000"/>
                <a:lumOff val="60000"/>
                <a:alpha val="57000"/>
              </a:schemeClr>
            </a:glow>
            <a:softEdge rad="31750"/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1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Postgraduate Research on Dilute Metamorphic Nanostructures and Metamaterials in Semiconductor Photonics </a:t>
            </a:r>
          </a:p>
        </p:txBody>
      </p:sp>
      <p:pic>
        <p:nvPicPr>
          <p:cNvPr id="9" name="Image 8" descr="C:\Users\Er\Documents\logos\U Montpellier_LOGO_original_RVB_petit.jpg"/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69843"/>
            <a:ext cx="771525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CNRSfr-grand"/>
          <p:cNvPicPr/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4355976" y="6021288"/>
            <a:ext cx="6540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531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82F00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82F00"/>
          </a:solidFill>
          <a:latin typeface="Arial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82F00"/>
          </a:solidFill>
          <a:latin typeface="Arial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82F00"/>
          </a:solidFill>
          <a:latin typeface="Arial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82F00"/>
          </a:solidFill>
          <a:latin typeface="Arial" pitchFamily="34" charset="0"/>
          <a:ea typeface="ＭＳ Ｐゴシック" pitchFamily="34" charset="-128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82F00"/>
          </a:solidFill>
          <a:latin typeface="Arial" pitchFamily="34" charset="0"/>
          <a:ea typeface="MS PGothic" pitchFamily="34" charset="-128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82F00"/>
          </a:solidFill>
          <a:latin typeface="Arial" pitchFamily="34" charset="0"/>
          <a:ea typeface="MS PGothic" pitchFamily="34" charset="-128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82F00"/>
          </a:solidFill>
          <a:latin typeface="Arial" pitchFamily="34" charset="0"/>
          <a:ea typeface="MS PGothic" pitchFamily="34" charset="-128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D82F00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rgbClr val="091860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000">
          <a:solidFill>
            <a:srgbClr val="091860"/>
          </a:solidFill>
          <a:latin typeface="+mn-lt"/>
          <a:ea typeface="ＭＳ Ｐゴシック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rgbClr val="091860"/>
          </a:solidFill>
          <a:latin typeface="+mn-lt"/>
          <a:ea typeface="ＭＳ Ｐゴシック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1600">
          <a:solidFill>
            <a:srgbClr val="091860"/>
          </a:solidFill>
          <a:latin typeface="+mn-lt"/>
          <a:ea typeface="ＭＳ Ｐゴシック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rgbClr val="091860"/>
          </a:solidFill>
          <a:latin typeface="+mn-lt"/>
          <a:ea typeface="ＭＳ Ｐゴシック" pitchFamily="34" charset="-128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rgbClr val="091860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rgbClr val="091860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rgbClr val="091860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rgbClr val="09186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628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III-Sb CPV </a:t>
            </a:r>
            <a:r>
              <a:rPr lang="en-US" sz="3600" dirty="0">
                <a:solidFill>
                  <a:srgbClr val="C00000"/>
                </a:solidFill>
              </a:rPr>
              <a:t>solar </a:t>
            </a:r>
            <a:r>
              <a:rPr lang="en-US" sz="3600" dirty="0" smtClean="0">
                <a:solidFill>
                  <a:srgbClr val="C00000"/>
                </a:solidFill>
              </a:rPr>
              <a:t>cells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987824" y="530120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© J.Tournet – May </a:t>
            </a:r>
            <a:r>
              <a:rPr lang="en-US" dirty="0" smtClean="0"/>
              <a:t>2016</a:t>
            </a:r>
          </a:p>
          <a:p>
            <a:pPr algn="ctr"/>
            <a:r>
              <a:rPr lang="en-US" dirty="0" smtClean="0"/>
              <a:t>E. </a:t>
            </a:r>
            <a:r>
              <a:rPr lang="en-US" dirty="0" err="1" smtClean="0"/>
              <a:t>Tournie</a:t>
            </a:r>
            <a:r>
              <a:rPr lang="en-US" dirty="0" smtClean="0"/>
              <a:t>, Y. Rouillard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021" y="2564904"/>
            <a:ext cx="3785958" cy="2437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751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547664" y="3068960"/>
            <a:ext cx="4680520" cy="115212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kern="0" dirty="0" smtClean="0"/>
              <a:t>Conclusion</a:t>
            </a:r>
          </a:p>
          <a:p>
            <a:pPr algn="l"/>
            <a:r>
              <a:rPr lang="en-US" kern="0" dirty="0" smtClean="0"/>
              <a:t>&amp; perspectives</a:t>
            </a:r>
            <a:endParaRPr lang="en-US" kern="0" dirty="0"/>
          </a:p>
        </p:txBody>
      </p:sp>
      <p:sp>
        <p:nvSpPr>
          <p:cNvPr id="3" name="Espace réservé du numéro de diapositive 8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1350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solidFill>
            <a:schemeClr val="bg1">
              <a:alpha val="6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251520" y="1340768"/>
            <a:ext cx="2376264" cy="820081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kern="0" dirty="0" smtClean="0"/>
              <a:t>Summary</a:t>
            </a:r>
            <a:endParaRPr lang="en-US" kern="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79512" y="2348880"/>
            <a:ext cx="7704856" cy="34035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rgbClr val="091860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2000">
                <a:solidFill>
                  <a:srgbClr val="091860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rgbClr val="091860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600">
                <a:solidFill>
                  <a:srgbClr val="091860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  <a:latin typeface="+mn-lt"/>
                <a:ea typeface="+mn-ea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1800" kern="0" dirty="0" smtClean="0"/>
              <a:t>Success in reproducible AlInAsSb epitaxy for various compositions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kern="0" dirty="0" smtClean="0"/>
              <a:t>Confrontation of AlInAsSb band gap energy observations to simulation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kern="0" dirty="0" smtClean="0"/>
              <a:t>Observation of the effect of annealing on the material</a:t>
            </a:r>
          </a:p>
          <a:p>
            <a:endParaRPr lang="en-US" sz="1800" kern="0" dirty="0" smtClean="0"/>
          </a:p>
        </p:txBody>
      </p:sp>
      <p:sp>
        <p:nvSpPr>
          <p:cNvPr id="5" name="Espace réservé du numéro de diapositive 8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43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solidFill>
            <a:schemeClr val="bg1">
              <a:alpha val="6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-16241" y="1340768"/>
            <a:ext cx="2376264" cy="820081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fr-FR" kern="0" dirty="0" smtClean="0"/>
              <a:t>Outlook</a:t>
            </a:r>
            <a:endParaRPr lang="fr-FR" kern="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79512" y="2708920"/>
            <a:ext cx="7704856" cy="151216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rgbClr val="091860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2000">
                <a:solidFill>
                  <a:srgbClr val="091860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rgbClr val="091860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600">
                <a:solidFill>
                  <a:srgbClr val="091860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  <a:latin typeface="+mn-lt"/>
                <a:ea typeface="+mn-ea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kern="0" dirty="0" smtClean="0"/>
              <a:t>Improve material quality of AlInAsSb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kern="0" dirty="0" smtClean="0"/>
              <a:t>TEM study of AlInAsSb samples grown at different </a:t>
            </a:r>
            <a:r>
              <a:rPr lang="en-US" sz="1400" kern="0" dirty="0" smtClean="0"/>
              <a:t>temperatures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400" kern="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kern="0" dirty="0" smtClean="0"/>
              <a:t>Investigation of tunnel </a:t>
            </a:r>
            <a:r>
              <a:rPr lang="en-US" sz="1800" kern="0" dirty="0" smtClean="0"/>
              <a:t>junctions and processing steps</a:t>
            </a:r>
            <a:endParaRPr lang="en-US" sz="1800" kern="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kern="0" dirty="0" smtClean="0"/>
              <a:t>Use of annealing effect to grow 2J and 3J cells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kern="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1800" kern="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1800" kern="0" dirty="0" smtClean="0"/>
          </a:p>
          <a:p>
            <a:endParaRPr lang="en-US" sz="1800" kern="0" dirty="0" smtClean="0"/>
          </a:p>
        </p:txBody>
      </p:sp>
      <p:sp>
        <p:nvSpPr>
          <p:cNvPr id="5" name="Espace réservé du numéro de diapositive 8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203676"/>
            <a:ext cx="1539477" cy="7374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903" y="2177855"/>
            <a:ext cx="798799" cy="105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19672" y="2708920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Thank you for your attention!</a:t>
            </a:r>
          </a:p>
          <a:p>
            <a:pPr algn="ctr"/>
            <a:endParaRPr lang="en-US" sz="2400" dirty="0">
              <a:solidFill>
                <a:srgbClr val="C0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Questions are welcome…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49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79512" y="1196752"/>
            <a:ext cx="3888432" cy="79208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kern="0" dirty="0" smtClean="0"/>
              <a:t>Outline</a:t>
            </a:r>
            <a:endParaRPr lang="en-US" kern="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80680" y="2492896"/>
            <a:ext cx="3600400" cy="30243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rgbClr val="091860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2000">
                <a:solidFill>
                  <a:srgbClr val="091860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rgbClr val="091860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600">
                <a:solidFill>
                  <a:srgbClr val="091860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US" sz="1000" kern="0" dirty="0" smtClean="0"/>
          </a:p>
          <a:p>
            <a:r>
              <a:rPr lang="en-US" kern="0" dirty="0" smtClean="0"/>
              <a:t>III-Sb cells</a:t>
            </a:r>
          </a:p>
          <a:p>
            <a:pPr marL="0" indent="0">
              <a:buNone/>
            </a:pPr>
            <a:endParaRPr lang="en-US" sz="1000" kern="0" dirty="0" smtClean="0"/>
          </a:p>
          <a:p>
            <a:r>
              <a:rPr lang="en-US" kern="0" dirty="0" smtClean="0"/>
              <a:t>AlInAsSb</a:t>
            </a:r>
          </a:p>
          <a:p>
            <a:endParaRPr lang="en-US" sz="1050" kern="0" dirty="0"/>
          </a:p>
          <a:p>
            <a:r>
              <a:rPr lang="en-US" kern="0" dirty="0" smtClean="0"/>
              <a:t>Conclusion &amp; outlook</a:t>
            </a:r>
          </a:p>
        </p:txBody>
      </p:sp>
      <p:sp>
        <p:nvSpPr>
          <p:cNvPr id="7" name="Espace réservé du numéro de diapositive 8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268165"/>
            <a:ext cx="4917529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ZoneTexte 7"/>
          <p:cNvSpPr txBox="1"/>
          <p:nvPr/>
        </p:nvSpPr>
        <p:spPr>
          <a:xfrm>
            <a:off x="7595172" y="4983559"/>
            <a:ext cx="174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Soitec </a:t>
            </a:r>
          </a:p>
          <a:p>
            <a:r>
              <a:rPr lang="en-US" sz="12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CPV systems</a:t>
            </a:r>
            <a:endParaRPr lang="en-US" sz="1200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7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547664" y="3068960"/>
            <a:ext cx="7128792" cy="79208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kern="0" dirty="0" smtClean="0"/>
              <a:t>III-Sb solar cells</a:t>
            </a:r>
            <a:endParaRPr lang="en-US" kern="0" dirty="0"/>
          </a:p>
        </p:txBody>
      </p:sp>
      <p:sp>
        <p:nvSpPr>
          <p:cNvPr id="3" name="Espace réservé du numéro de diapositive 8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5432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e 39"/>
          <p:cNvGrpSpPr/>
          <p:nvPr/>
        </p:nvGrpSpPr>
        <p:grpSpPr>
          <a:xfrm>
            <a:off x="395716" y="1662359"/>
            <a:ext cx="7125751" cy="5076031"/>
            <a:chOff x="467544" y="1900528"/>
            <a:chExt cx="4320480" cy="3062378"/>
          </a:xfrm>
        </p:grpSpPr>
        <p:pic>
          <p:nvPicPr>
            <p:cNvPr id="43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1900528"/>
              <a:ext cx="4320480" cy="3062378"/>
            </a:xfrm>
            <a:prstGeom prst="rect">
              <a:avLst/>
            </a:prstGeom>
            <a:noFill/>
            <a:ln w="34925">
              <a:solidFill>
                <a:schemeClr val="tx1"/>
              </a:solidFill>
              <a:miter lim="800000"/>
              <a:headEnd/>
              <a:tailEnd/>
            </a:ln>
          </p:spPr>
        </p:pic>
        <p:cxnSp>
          <p:nvCxnSpPr>
            <p:cNvPr id="42" name="Connecteur droit 41"/>
            <p:cNvCxnSpPr/>
            <p:nvPr/>
          </p:nvCxnSpPr>
          <p:spPr>
            <a:xfrm flipH="1">
              <a:off x="2977332" y="2100775"/>
              <a:ext cx="1" cy="2405921"/>
            </a:xfrm>
            <a:prstGeom prst="line">
              <a:avLst/>
            </a:prstGeom>
            <a:ln w="2540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solidFill>
            <a:schemeClr val="bg1">
              <a:alpha val="6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82006" y="202004"/>
            <a:ext cx="2951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/>
              <a:t>Adapted from: France et al, MRS bulletin March 2016</a:t>
            </a:r>
            <a:endParaRPr lang="en-US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84057" y="918839"/>
            <a:ext cx="6031582" cy="637953"/>
          </a:xfrm>
        </p:spPr>
        <p:txBody>
          <a:bodyPr/>
          <a:lstStyle/>
          <a:p>
            <a:r>
              <a:rPr lang="en-US" dirty="0" smtClean="0"/>
              <a:t>Interest for III-Sb compounds: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322386" y="3301599"/>
            <a:ext cx="5543465" cy="67315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322385" y="3954583"/>
            <a:ext cx="5543465" cy="67315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2384" y="4489888"/>
            <a:ext cx="5543465" cy="67315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322381" y="4952299"/>
            <a:ext cx="5543465" cy="67315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331640" y="3428331"/>
            <a:ext cx="5543465" cy="67315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331640" y="4085225"/>
            <a:ext cx="5543465" cy="67315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322382" y="4673992"/>
            <a:ext cx="5543465" cy="67315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331640" y="3812620"/>
            <a:ext cx="5543465" cy="67315"/>
          </a:xfrm>
          <a:prstGeom prst="rect">
            <a:avLst/>
          </a:prstGeom>
          <a:solidFill>
            <a:srgbClr val="0832E2">
              <a:alpha val="25000"/>
            </a:srgbClr>
          </a:solidFill>
          <a:ln>
            <a:solidFill>
              <a:srgbClr val="0832E2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322383" y="4618081"/>
            <a:ext cx="5543465" cy="67315"/>
          </a:xfrm>
          <a:prstGeom prst="rect">
            <a:avLst/>
          </a:prstGeom>
          <a:solidFill>
            <a:srgbClr val="0832E2">
              <a:alpha val="25000"/>
            </a:srgbClr>
          </a:solidFill>
          <a:ln>
            <a:solidFill>
              <a:srgbClr val="0832E2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1" name="Rectangle 20"/>
          <p:cNvSpPr/>
          <p:nvPr/>
        </p:nvSpPr>
        <p:spPr bwMode="auto">
          <a:xfrm flipV="1">
            <a:off x="7956377" y="1418214"/>
            <a:ext cx="292623" cy="8297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956376" y="1664761"/>
            <a:ext cx="292623" cy="82970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solidFill>
              <a:srgbClr val="00B05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956376" y="1909910"/>
            <a:ext cx="292623" cy="84368"/>
          </a:xfrm>
          <a:prstGeom prst="rect">
            <a:avLst/>
          </a:prstGeom>
          <a:solidFill>
            <a:srgbClr val="0832E2">
              <a:alpha val="25000"/>
            </a:srgbClr>
          </a:solidFill>
          <a:ln>
            <a:solidFill>
              <a:srgbClr val="0832E2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354156" y="1269409"/>
            <a:ext cx="826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4J cells</a:t>
            </a:r>
            <a:endParaRPr lang="en-US" sz="1200" dirty="0"/>
          </a:p>
        </p:txBody>
      </p:sp>
      <p:sp>
        <p:nvSpPr>
          <p:cNvPr id="25" name="ZoneTexte 24"/>
          <p:cNvSpPr txBox="1"/>
          <p:nvPr/>
        </p:nvSpPr>
        <p:spPr>
          <a:xfrm>
            <a:off x="8354154" y="1515956"/>
            <a:ext cx="826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3J cells</a:t>
            </a:r>
            <a:endParaRPr lang="en-US" sz="1200" dirty="0"/>
          </a:p>
        </p:txBody>
      </p:sp>
      <p:sp>
        <p:nvSpPr>
          <p:cNvPr id="26" name="ZoneTexte 25"/>
          <p:cNvSpPr txBox="1"/>
          <p:nvPr/>
        </p:nvSpPr>
        <p:spPr>
          <a:xfrm>
            <a:off x="8354154" y="1761804"/>
            <a:ext cx="871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2J cells</a:t>
            </a:r>
            <a:endParaRPr lang="en-US" sz="1200" dirty="0"/>
          </a:p>
        </p:txBody>
      </p:sp>
      <p:sp>
        <p:nvSpPr>
          <p:cNvPr id="32" name="Ellipse 31"/>
          <p:cNvSpPr/>
          <p:nvPr/>
        </p:nvSpPr>
        <p:spPr bwMode="auto">
          <a:xfrm>
            <a:off x="2443283" y="2996952"/>
            <a:ext cx="112493" cy="11568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9" name="Espace réservé du numéro de diapositive 8"/>
          <p:cNvSpPr txBox="1">
            <a:spLocks/>
          </p:cNvSpPr>
          <p:nvPr/>
        </p:nvSpPr>
        <p:spPr>
          <a:xfrm>
            <a:off x="8748464" y="6492875"/>
            <a:ext cx="57606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Ellipse 44"/>
          <p:cNvSpPr/>
          <p:nvPr/>
        </p:nvSpPr>
        <p:spPr bwMode="auto">
          <a:xfrm>
            <a:off x="4654436" y="3770008"/>
            <a:ext cx="112493" cy="11568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6" name="Ellipse 45"/>
          <p:cNvSpPr/>
          <p:nvPr/>
        </p:nvSpPr>
        <p:spPr bwMode="auto">
          <a:xfrm>
            <a:off x="2409162" y="3960660"/>
            <a:ext cx="112493" cy="11568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7" name="Ellipse 46"/>
          <p:cNvSpPr/>
          <p:nvPr/>
        </p:nvSpPr>
        <p:spPr bwMode="auto">
          <a:xfrm>
            <a:off x="4478853" y="4908185"/>
            <a:ext cx="112493" cy="11568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8" name="Ellipse 47"/>
          <p:cNvSpPr/>
          <p:nvPr/>
        </p:nvSpPr>
        <p:spPr bwMode="auto">
          <a:xfrm>
            <a:off x="6228184" y="5621655"/>
            <a:ext cx="112493" cy="11568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9" name="Ellipse 48"/>
          <p:cNvSpPr/>
          <p:nvPr/>
        </p:nvSpPr>
        <p:spPr bwMode="auto">
          <a:xfrm>
            <a:off x="4283968" y="5401547"/>
            <a:ext cx="112493" cy="11568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cxnSp>
        <p:nvCxnSpPr>
          <p:cNvPr id="30" name="Connecteur droit 29"/>
          <p:cNvCxnSpPr/>
          <p:nvPr/>
        </p:nvCxnSpPr>
        <p:spPr>
          <a:xfrm flipH="1">
            <a:off x="3455147" y="1994278"/>
            <a:ext cx="2" cy="3987924"/>
          </a:xfrm>
          <a:prstGeom prst="line">
            <a:avLst/>
          </a:prstGeom>
          <a:ln w="25400">
            <a:solidFill>
              <a:srgbClr val="C00000">
                <a:alpha val="38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/>
          <p:cNvSpPr/>
          <p:nvPr/>
        </p:nvSpPr>
        <p:spPr bwMode="auto">
          <a:xfrm>
            <a:off x="3398900" y="4066012"/>
            <a:ext cx="112493" cy="11568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H="1">
            <a:off x="2465406" y="1994278"/>
            <a:ext cx="2" cy="3987924"/>
          </a:xfrm>
          <a:prstGeom prst="line">
            <a:avLst/>
          </a:prstGeom>
          <a:ln w="25400">
            <a:solidFill>
              <a:srgbClr val="FFC000">
                <a:alpha val="63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27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547664" y="3068960"/>
            <a:ext cx="4680520" cy="115212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kern="0" dirty="0" smtClean="0"/>
              <a:t>AlInAsSb growth </a:t>
            </a:r>
          </a:p>
          <a:p>
            <a:pPr algn="l"/>
            <a:r>
              <a:rPr lang="en-US" kern="0" dirty="0" smtClean="0"/>
              <a:t>&amp; characterization</a:t>
            </a:r>
            <a:endParaRPr lang="en-US" kern="0" dirty="0"/>
          </a:p>
        </p:txBody>
      </p:sp>
      <p:sp>
        <p:nvSpPr>
          <p:cNvPr id="3" name="Espace réservé du numéro de diapositive 8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9275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-16959" y="5853056"/>
            <a:ext cx="9144000" cy="980728"/>
          </a:xfrm>
          <a:prstGeom prst="rect">
            <a:avLst/>
          </a:prstGeom>
          <a:solidFill>
            <a:schemeClr val="bg1">
              <a:alpha val="9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710686" y="6343420"/>
            <a:ext cx="2057400" cy="365125"/>
          </a:xfrm>
        </p:spPr>
        <p:txBody>
          <a:bodyPr/>
          <a:lstStyle/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-286715" y="5430325"/>
            <a:ext cx="5256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 smtClean="0"/>
              <a:t>Sadao Adachi, 2009, </a:t>
            </a:r>
            <a:r>
              <a:rPr lang="en-US" sz="900" i="1" u="sng" dirty="0" smtClean="0"/>
              <a:t>Properties of semiconductor alloys</a:t>
            </a:r>
            <a:r>
              <a:rPr lang="en-US" sz="900" i="1" dirty="0" smtClean="0"/>
              <a:t>, John Wiley &amp; Sons, Ltd</a:t>
            </a:r>
            <a:endParaRPr lang="en-US" sz="900" i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7" r="60572" b="26563"/>
          <a:stretch/>
        </p:blipFill>
        <p:spPr>
          <a:xfrm>
            <a:off x="439969" y="2248866"/>
            <a:ext cx="1580220" cy="229279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-38744" y="4926338"/>
            <a:ext cx="47606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Energies of the lowest direct </a:t>
            </a:r>
            <a:r>
              <a:rPr lang="en-US" sz="1100" i="1" dirty="0" smtClean="0"/>
              <a:t>E</a:t>
            </a:r>
            <a:r>
              <a:rPr lang="en-US" sz="1100" i="1" baseline="-25000" dirty="0" smtClean="0"/>
              <a:t>0</a:t>
            </a:r>
            <a:r>
              <a:rPr lang="en-US" sz="1100" dirty="0" smtClean="0"/>
              <a:t> and indirect gaps </a:t>
            </a:r>
            <a:r>
              <a:rPr lang="en-US" sz="1100" i="1" dirty="0" smtClean="0"/>
              <a:t>E</a:t>
            </a:r>
            <a:r>
              <a:rPr lang="en-US" sz="1100" i="1" baseline="-25000" dirty="0" smtClean="0"/>
              <a:t>g</a:t>
            </a:r>
            <a:r>
              <a:rPr lang="en-US" sz="1100" i="1" baseline="30000" dirty="0" smtClean="0"/>
              <a:t>ID</a:t>
            </a:r>
            <a:r>
              <a:rPr lang="en-US" sz="1100" dirty="0" smtClean="0"/>
              <a:t> versus </a:t>
            </a:r>
            <a:r>
              <a:rPr lang="en-US" sz="1100" i="1" dirty="0" smtClean="0"/>
              <a:t>x</a:t>
            </a:r>
            <a:r>
              <a:rPr lang="en-US" sz="1100" dirty="0" smtClean="0"/>
              <a:t> for </a:t>
            </a:r>
          </a:p>
          <a:p>
            <a:pPr algn="ctr"/>
            <a:r>
              <a:rPr lang="en-US" sz="1100" i="1" dirty="0" smtClean="0"/>
              <a:t>Al</a:t>
            </a:r>
            <a:r>
              <a:rPr lang="en-US" sz="1100" i="1" baseline="-25000" dirty="0" smtClean="0"/>
              <a:t>x</a:t>
            </a:r>
            <a:r>
              <a:rPr lang="en-US" sz="1100" i="1" dirty="0" smtClean="0"/>
              <a:t>In</a:t>
            </a:r>
            <a:r>
              <a:rPr lang="en-US" sz="1100" i="1" baseline="-25000" dirty="0" smtClean="0"/>
              <a:t>1-x</a:t>
            </a:r>
            <a:r>
              <a:rPr lang="en-US" sz="1100" i="1" dirty="0" smtClean="0"/>
              <a:t>As</a:t>
            </a:r>
            <a:r>
              <a:rPr lang="en-US" sz="1100" i="1" baseline="-25000" dirty="0" smtClean="0"/>
              <a:t>y</a:t>
            </a:r>
            <a:r>
              <a:rPr lang="en-US" sz="1100" i="1" dirty="0" smtClean="0"/>
              <a:t>Sb</a:t>
            </a:r>
            <a:r>
              <a:rPr lang="en-US" sz="1100" i="1" baseline="-25000" dirty="0" smtClean="0"/>
              <a:t>1-y</a:t>
            </a:r>
            <a:r>
              <a:rPr lang="en-US" sz="1100" i="1" dirty="0" smtClean="0"/>
              <a:t>/</a:t>
            </a:r>
            <a:r>
              <a:rPr lang="en-US" sz="1100" i="1" dirty="0" err="1" smtClean="0"/>
              <a:t>GaSb</a:t>
            </a:r>
            <a:r>
              <a:rPr lang="en-US" sz="1100" dirty="0"/>
              <a:t> </a:t>
            </a:r>
            <a:r>
              <a:rPr lang="en-US" sz="1100" dirty="0" smtClean="0"/>
              <a:t>and </a:t>
            </a:r>
            <a:r>
              <a:rPr lang="en-US" sz="1100" i="1" dirty="0" smtClean="0"/>
              <a:t>Al</a:t>
            </a:r>
            <a:r>
              <a:rPr lang="en-US" sz="1100" i="1" baseline="-25000" dirty="0" smtClean="0"/>
              <a:t>x</a:t>
            </a:r>
            <a:r>
              <a:rPr lang="en-US" sz="1100" i="1" dirty="0" smtClean="0"/>
              <a:t>Ga</a:t>
            </a:r>
            <a:r>
              <a:rPr lang="en-US" sz="1100" i="1" baseline="-25000" dirty="0" smtClean="0"/>
              <a:t>1-x</a:t>
            </a:r>
            <a:r>
              <a:rPr lang="en-US" sz="1100" i="1" dirty="0" smtClean="0"/>
              <a:t>As</a:t>
            </a:r>
            <a:r>
              <a:rPr lang="en-US" sz="1100" i="1" baseline="-25000" dirty="0" smtClean="0"/>
              <a:t>y</a:t>
            </a:r>
            <a:r>
              <a:rPr lang="en-US" sz="1100" i="1" dirty="0" smtClean="0"/>
              <a:t>Sb</a:t>
            </a:r>
            <a:r>
              <a:rPr lang="en-US" sz="1100" i="1" baseline="-25000" dirty="0" smtClean="0"/>
              <a:t>1-y</a:t>
            </a:r>
            <a:r>
              <a:rPr lang="en-US" sz="1100" i="1" dirty="0" smtClean="0"/>
              <a:t>/</a:t>
            </a:r>
            <a:r>
              <a:rPr lang="en-US" sz="1100" i="1" dirty="0" err="1" smtClean="0"/>
              <a:t>GaSb</a:t>
            </a:r>
            <a:r>
              <a:rPr lang="en-US" sz="1100" dirty="0" smtClean="0"/>
              <a:t>.</a:t>
            </a:r>
            <a:endParaRPr lang="en-US" sz="11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r="59531" b="22930"/>
          <a:stretch/>
        </p:blipFill>
        <p:spPr>
          <a:xfrm>
            <a:off x="2040392" y="2214335"/>
            <a:ext cx="1716132" cy="2347337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2950875" y="3309252"/>
            <a:ext cx="21532" cy="91534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683089" y="3020946"/>
            <a:ext cx="0" cy="120364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060443" y="2610839"/>
            <a:ext cx="1114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1.65eV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982949" y="3473219"/>
            <a:ext cx="899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1.25eV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574089" y="4412338"/>
            <a:ext cx="6365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accent1"/>
                </a:solidFill>
              </a:rPr>
              <a:t>0.77</a:t>
            </a:r>
            <a:endParaRPr lang="en-US" sz="900" dirty="0">
              <a:solidFill>
                <a:schemeClr val="accent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632935" y="4412338"/>
            <a:ext cx="504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accent1"/>
                </a:solidFill>
              </a:rPr>
              <a:t>0.35</a:t>
            </a:r>
            <a:endParaRPr lang="en-US" sz="900" dirty="0">
              <a:solidFill>
                <a:schemeClr val="accent1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solidFill>
            <a:schemeClr val="bg1">
              <a:alpha val="8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361951" y="721451"/>
            <a:ext cx="3234617" cy="54244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kern="0" dirty="0" smtClean="0"/>
              <a:t>AlInAsSb for MJ cells</a:t>
            </a:r>
            <a:endParaRPr lang="en-US" kern="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l="6298" r="23004"/>
          <a:stretch/>
        </p:blipFill>
        <p:spPr>
          <a:xfrm>
            <a:off x="4130746" y="44624"/>
            <a:ext cx="4977758" cy="396044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6957017" y="599769"/>
            <a:ext cx="0" cy="2451925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621150"/>
              </p:ext>
            </p:extLst>
          </p:nvPr>
        </p:nvGraphicFramePr>
        <p:xfrm>
          <a:off x="5048805" y="4427795"/>
          <a:ext cx="3816424" cy="17222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68152"/>
                <a:gridCol w="1800200"/>
                <a:gridCol w="648072"/>
              </a:tblGrid>
              <a:tr h="318938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Cell type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Compo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1200" baseline="-25000" noProof="0" dirty="0" smtClean="0">
                          <a:solidFill>
                            <a:schemeClr val="tx1"/>
                          </a:solidFill>
                        </a:rPr>
                        <a:t>g </a:t>
                      </a:r>
                      <a:r>
                        <a:rPr lang="en-US" sz="1200" baseline="0" noProof="0" dirty="0" smtClean="0">
                          <a:solidFill>
                            <a:schemeClr val="tx1"/>
                          </a:solidFill>
                        </a:rPr>
                        <a:t>(V)</a:t>
                      </a:r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8938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Tandem on GaSb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Al</a:t>
                      </a:r>
                      <a:r>
                        <a:rPr lang="en-US" sz="1200" baseline="-25000" noProof="0" dirty="0" smtClean="0"/>
                        <a:t>0.65</a:t>
                      </a:r>
                      <a:r>
                        <a:rPr lang="en-US" sz="1200" noProof="0" dirty="0" smtClean="0"/>
                        <a:t>In</a:t>
                      </a:r>
                      <a:r>
                        <a:rPr lang="en-US" sz="1200" baseline="-25000" noProof="0" dirty="0" smtClean="0"/>
                        <a:t>0.35</a:t>
                      </a:r>
                      <a:r>
                        <a:rPr lang="en-US" sz="1200" noProof="0" dirty="0" smtClean="0"/>
                        <a:t>As</a:t>
                      </a:r>
                      <a:r>
                        <a:rPr lang="en-US" sz="1200" baseline="-25000" noProof="0" dirty="0" smtClean="0"/>
                        <a:t>0.35</a:t>
                      </a:r>
                      <a:r>
                        <a:rPr lang="en-US" sz="1200" noProof="0" dirty="0" smtClean="0"/>
                        <a:t>Sb</a:t>
                      </a:r>
                      <a:r>
                        <a:rPr lang="en-US" sz="1200" baseline="-25000" noProof="0" dirty="0" smtClean="0"/>
                        <a:t>0.65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 smtClean="0"/>
                        <a:t>1.45</a:t>
                      </a:r>
                      <a:endParaRPr lang="en-US" sz="1200" b="1" noProof="0" dirty="0"/>
                    </a:p>
                  </a:txBody>
                  <a:tcPr/>
                </a:tc>
              </a:tr>
              <a:tr h="318938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Tandem on Si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Al</a:t>
                      </a:r>
                      <a:r>
                        <a:rPr lang="en-US" sz="1200" baseline="-25000" noProof="0" dirty="0" smtClean="0"/>
                        <a:t>0.75</a:t>
                      </a:r>
                      <a:r>
                        <a:rPr lang="en-US" sz="1200" noProof="0" dirty="0" smtClean="0"/>
                        <a:t>In</a:t>
                      </a:r>
                      <a:r>
                        <a:rPr lang="en-US" sz="1200" baseline="-25000" noProof="0" dirty="0" smtClean="0"/>
                        <a:t>0.25</a:t>
                      </a:r>
                      <a:r>
                        <a:rPr lang="en-US" sz="1200" noProof="0" dirty="0" smtClean="0"/>
                        <a:t>As</a:t>
                      </a:r>
                      <a:r>
                        <a:rPr lang="en-US" sz="1200" baseline="-25000" noProof="0" dirty="0" smtClean="0"/>
                        <a:t>0.19</a:t>
                      </a:r>
                      <a:r>
                        <a:rPr lang="en-US" sz="1200" noProof="0" dirty="0" smtClean="0"/>
                        <a:t>Sb</a:t>
                      </a:r>
                      <a:r>
                        <a:rPr lang="en-US" sz="1200" baseline="-25000" noProof="0" dirty="0" smtClean="0"/>
                        <a:t>0.81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 smtClean="0"/>
                        <a:t>1.69</a:t>
                      </a:r>
                      <a:endParaRPr lang="en-US" sz="1200" b="1" noProof="0" dirty="0"/>
                    </a:p>
                  </a:txBody>
                  <a:tcPr/>
                </a:tc>
              </a:tr>
              <a:tr h="765451"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/>
                        <a:t>3J</a:t>
                      </a:r>
                      <a:r>
                        <a:rPr lang="en-US" sz="1200" baseline="0" noProof="0" dirty="0" smtClean="0"/>
                        <a:t> on GaSb</a:t>
                      </a:r>
                      <a:endParaRPr lang="en-US" sz="1200" noProof="0" dirty="0" smtClean="0"/>
                    </a:p>
                    <a:p>
                      <a:pPr algn="ctr"/>
                      <a:r>
                        <a:rPr lang="en-US" sz="1200" noProof="0" dirty="0" smtClean="0"/>
                        <a:t>    Middle cell</a:t>
                      </a:r>
                    </a:p>
                    <a:p>
                      <a:pPr algn="ctr"/>
                      <a:r>
                        <a:rPr lang="en-US" sz="1200" noProof="0" dirty="0" smtClean="0"/>
                        <a:t>    Top cell 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 dirty="0" smtClean="0"/>
                    </a:p>
                    <a:p>
                      <a:pPr algn="ctr"/>
                      <a:r>
                        <a:rPr lang="en-US" sz="1200" noProof="0" dirty="0" smtClean="0"/>
                        <a:t>Al</a:t>
                      </a:r>
                      <a:r>
                        <a:rPr lang="en-US" sz="1200" baseline="-25000" noProof="0" dirty="0" smtClean="0"/>
                        <a:t>0.53</a:t>
                      </a:r>
                      <a:r>
                        <a:rPr lang="en-US" sz="1200" noProof="0" dirty="0" smtClean="0"/>
                        <a:t>In</a:t>
                      </a:r>
                      <a:r>
                        <a:rPr lang="en-US" sz="1200" baseline="-25000" noProof="0" dirty="0" smtClean="0"/>
                        <a:t>0.47</a:t>
                      </a:r>
                      <a:r>
                        <a:rPr lang="en-US" sz="1200" noProof="0" dirty="0" smtClean="0"/>
                        <a:t>As</a:t>
                      </a:r>
                      <a:r>
                        <a:rPr lang="en-US" sz="1200" baseline="-25000" noProof="0" dirty="0" smtClean="0"/>
                        <a:t>0.45</a:t>
                      </a:r>
                      <a:r>
                        <a:rPr lang="en-US" sz="1200" noProof="0" dirty="0" smtClean="0"/>
                        <a:t>Sb</a:t>
                      </a:r>
                      <a:r>
                        <a:rPr lang="en-US" sz="1200" baseline="-25000" noProof="0" dirty="0" smtClean="0"/>
                        <a:t>0.55</a:t>
                      </a:r>
                    </a:p>
                    <a:p>
                      <a:pPr algn="ctr"/>
                      <a:r>
                        <a:rPr lang="en-US" sz="1200" noProof="0" dirty="0" smtClean="0"/>
                        <a:t>Al</a:t>
                      </a:r>
                      <a:r>
                        <a:rPr lang="en-US" sz="1200" baseline="-25000" noProof="0" dirty="0" smtClean="0"/>
                        <a:t>0.75</a:t>
                      </a:r>
                      <a:r>
                        <a:rPr lang="en-US" sz="1200" noProof="0" dirty="0" smtClean="0"/>
                        <a:t>In</a:t>
                      </a:r>
                      <a:r>
                        <a:rPr lang="en-US" sz="1200" baseline="-25000" noProof="0" dirty="0" smtClean="0"/>
                        <a:t>0.25</a:t>
                      </a:r>
                      <a:r>
                        <a:rPr lang="en-US" sz="1200" noProof="0" dirty="0" smtClean="0"/>
                        <a:t>As</a:t>
                      </a:r>
                      <a:r>
                        <a:rPr lang="en-US" sz="1200" baseline="-25000" noProof="0" dirty="0" smtClean="0"/>
                        <a:t>0.27</a:t>
                      </a:r>
                      <a:r>
                        <a:rPr lang="en-US" sz="1200" noProof="0" dirty="0" smtClean="0"/>
                        <a:t>Sb</a:t>
                      </a:r>
                      <a:r>
                        <a:rPr lang="en-US" sz="1200" baseline="-25000" noProof="0" dirty="0" smtClean="0"/>
                        <a:t>0.73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noProof="0" dirty="0" smtClean="0"/>
                    </a:p>
                    <a:p>
                      <a:pPr algn="ctr"/>
                      <a:r>
                        <a:rPr lang="en-US" sz="1200" b="1" noProof="0" dirty="0" smtClean="0"/>
                        <a:t>1.21</a:t>
                      </a:r>
                    </a:p>
                    <a:p>
                      <a:pPr algn="ctr"/>
                      <a:r>
                        <a:rPr lang="en-US" sz="1200" b="1" noProof="0" dirty="0" smtClean="0"/>
                        <a:t>1.68</a:t>
                      </a:r>
                      <a:endParaRPr lang="en-US" sz="1200" b="1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ZoneTexte 22"/>
          <p:cNvSpPr txBox="1"/>
          <p:nvPr/>
        </p:nvSpPr>
        <p:spPr>
          <a:xfrm>
            <a:off x="6128925" y="6247798"/>
            <a:ext cx="1656183" cy="277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Design by Y.Rouillard</a:t>
            </a:r>
            <a:endParaRPr lang="en-US" sz="1200" u="sng" dirty="0"/>
          </a:p>
        </p:txBody>
      </p:sp>
    </p:spTree>
    <p:extLst>
      <p:ext uri="{BB962C8B-B14F-4D97-AF65-F5344CB8AC3E}">
        <p14:creationId xmlns:p14="http://schemas.microsoft.com/office/powerpoint/2010/main" val="177739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83107" y="5773561"/>
            <a:ext cx="9060893" cy="980728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solidFill>
            <a:schemeClr val="bg1"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97306" y="1052736"/>
            <a:ext cx="3422242" cy="54244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kern="0" dirty="0" smtClean="0"/>
              <a:t>Growth strategy</a:t>
            </a:r>
            <a:endParaRPr lang="en-US" kern="0" dirty="0"/>
          </a:p>
        </p:txBody>
      </p:sp>
      <p:sp>
        <p:nvSpPr>
          <p:cNvPr id="16" name="Espace réservé du numéro de diapositive 8"/>
          <p:cNvSpPr txBox="1">
            <a:spLocks/>
          </p:cNvSpPr>
          <p:nvPr/>
        </p:nvSpPr>
        <p:spPr>
          <a:xfrm>
            <a:off x="8689800" y="6496296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Espace réservé du contenu 2"/>
              <p:cNvSpPr txBox="1">
                <a:spLocks/>
              </p:cNvSpPr>
              <p:nvPr/>
            </p:nvSpPr>
            <p:spPr>
              <a:xfrm>
                <a:off x="656387" y="1898409"/>
                <a:ext cx="2964337" cy="2235554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400">
                    <a:solidFill>
                      <a:srgbClr val="091860"/>
                    </a:solidFill>
                    <a:latin typeface="+mn-lt"/>
                    <a:ea typeface="ＭＳ Ｐゴシック" pitchFamily="34" charset="-128"/>
                    <a:cs typeface="+mn-cs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Lucida Grande" charset="0"/>
                  <a:buChar char="-"/>
                  <a:defRPr sz="2000">
                    <a:solidFill>
                      <a:srgbClr val="091860"/>
                    </a:solidFill>
                    <a:latin typeface="+mn-lt"/>
                    <a:ea typeface="ＭＳ Ｐゴシック" pitchFamily="34" charset="-128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rgbClr val="091860"/>
                    </a:solidFill>
                    <a:latin typeface="+mn-lt"/>
                    <a:ea typeface="ＭＳ Ｐゴシック" pitchFamily="34" charset="-128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Lucida Grande" charset="0"/>
                  <a:buChar char="-"/>
                  <a:defRPr sz="1600">
                    <a:solidFill>
                      <a:srgbClr val="091860"/>
                    </a:solidFill>
                    <a:latin typeface="+mn-lt"/>
                    <a:ea typeface="ＭＳ Ｐゴシック" pitchFamily="34" charset="-128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600">
                    <a:solidFill>
                      <a:srgbClr val="091860"/>
                    </a:solidFill>
                    <a:latin typeface="+mn-lt"/>
                    <a:ea typeface="ＭＳ Ｐゴシック" pitchFamily="34" charset="-128"/>
                  </a:defRPr>
                </a:lvl5pPr>
                <a:lvl6pPr marL="25146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600">
                    <a:solidFill>
                      <a:srgbClr val="091860"/>
                    </a:solidFill>
                    <a:latin typeface="+mn-lt"/>
                    <a:ea typeface="+mn-ea"/>
                  </a:defRPr>
                </a:lvl6pPr>
                <a:lvl7pPr marL="29718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600">
                    <a:solidFill>
                      <a:srgbClr val="091860"/>
                    </a:solidFill>
                    <a:latin typeface="+mn-lt"/>
                    <a:ea typeface="+mn-ea"/>
                  </a:defRPr>
                </a:lvl7pPr>
                <a:lvl8pPr marL="3429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600">
                    <a:solidFill>
                      <a:srgbClr val="091860"/>
                    </a:solidFill>
                    <a:latin typeface="+mn-lt"/>
                    <a:ea typeface="+mn-ea"/>
                  </a:defRPr>
                </a:lvl8pPr>
                <a:lvl9pPr marL="3886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600">
                    <a:solidFill>
                      <a:srgbClr val="091860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u="sng" kern="0" dirty="0" smtClean="0"/>
                  <a:t>Challenges:</a:t>
                </a:r>
              </a:p>
              <a:p>
                <a:r>
                  <a:rPr lang="en-US" sz="1600" kern="0" dirty="0" smtClean="0"/>
                  <a:t>Important miscibility gap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600" b="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1600" b="0" i="1" kern="0" smtClean="0">
                            <a:latin typeface="Cambria Math" panose="02040503050406030204" pitchFamily="18" charset="0"/>
                          </a:rPr>
                          <m:t>𝐴𝑙</m:t>
                        </m:r>
                      </m:sub>
                    </m:sSub>
                    <m:r>
                      <a:rPr lang="fr-FR" sz="1600" b="0" i="1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fr-FR" sz="16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1600" i="1" kern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0,07;1</m:t>
                        </m:r>
                      </m:e>
                    </m:d>
                  </m:oMath>
                </a14:m>
                <a:endParaRPr lang="en-US" sz="1400" kern="0" dirty="0" smtClean="0"/>
              </a:p>
              <a:p>
                <a:r>
                  <a:rPr lang="en-US" sz="1600" kern="0" dirty="0" smtClean="0"/>
                  <a:t>Phase separation </a:t>
                </a:r>
              </a:p>
              <a:p>
                <a:r>
                  <a:rPr lang="en-US" sz="1600" kern="0" dirty="0" smtClean="0"/>
                  <a:t>Variations in composition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6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fr-FR" sz="1600" b="0" i="1" kern="0" smtClean="0">
                            <a:latin typeface="Cambria Math" panose="02040503050406030204" pitchFamily="18" charset="0"/>
                          </a:rPr>
                          <m:t>𝑠𝑢𝑏</m:t>
                        </m:r>
                      </m:sub>
                    </m:sSub>
                  </m:oMath>
                </a14:m>
                <a:endParaRPr lang="en-US" sz="1600" kern="0" dirty="0"/>
              </a:p>
              <a:p>
                <a:r>
                  <a:rPr lang="en-US" sz="1600" kern="0" dirty="0" smtClean="0">
                    <a:solidFill>
                      <a:srgbClr val="FF0000"/>
                    </a:solidFill>
                  </a:rPr>
                  <a:t>Exact composition knowledge</a:t>
                </a:r>
                <a:endParaRPr lang="en-US" sz="1600" kern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87" y="1898409"/>
                <a:ext cx="2964337" cy="2235554"/>
              </a:xfrm>
              <a:prstGeom prst="rect">
                <a:avLst/>
              </a:prstGeom>
              <a:blipFill rotWithShape="0">
                <a:blip r:embed="rId3"/>
                <a:stretch>
                  <a:fillRect l="-1235" t="-1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 bwMode="auto">
          <a:xfrm>
            <a:off x="-34040" y="5953331"/>
            <a:ext cx="5004380" cy="876387"/>
          </a:xfrm>
          <a:prstGeom prst="rect">
            <a:avLst/>
          </a:prstGeom>
          <a:solidFill>
            <a:schemeClr val="bg1">
              <a:alpha val="9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8" name="Flèche droite 27"/>
          <p:cNvSpPr/>
          <p:nvPr/>
        </p:nvSpPr>
        <p:spPr>
          <a:xfrm>
            <a:off x="156734" y="4293096"/>
            <a:ext cx="8856983" cy="83307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-61484" y="5787606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10/2015</a:t>
            </a:r>
          </a:p>
          <a:p>
            <a:pPr algn="ctr"/>
            <a:r>
              <a:rPr lang="fr-FR" sz="1600" dirty="0" smtClean="0"/>
              <a:t>V2398</a:t>
            </a:r>
          </a:p>
          <a:p>
            <a:pPr algn="ctr"/>
            <a:r>
              <a:rPr lang="fr-FR" sz="1600" dirty="0" smtClean="0"/>
              <a:t>V2400</a:t>
            </a:r>
            <a:endParaRPr lang="fr-FR" sz="1600" dirty="0"/>
          </a:p>
        </p:txBody>
      </p:sp>
      <p:sp>
        <p:nvSpPr>
          <p:cNvPr id="30" name="ZoneTexte 29"/>
          <p:cNvSpPr txBox="1"/>
          <p:nvPr/>
        </p:nvSpPr>
        <p:spPr>
          <a:xfrm>
            <a:off x="894171" y="5744328"/>
            <a:ext cx="1191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11/2015</a:t>
            </a:r>
            <a:endParaRPr lang="fr-FR" sz="1200" dirty="0" smtClean="0">
              <a:solidFill>
                <a:srgbClr val="FF0000"/>
              </a:solidFill>
            </a:endParaRPr>
          </a:p>
          <a:p>
            <a:pPr algn="ctr"/>
            <a:r>
              <a:rPr lang="fr-FR" sz="1600" dirty="0" smtClean="0">
                <a:solidFill>
                  <a:srgbClr val="FF0000"/>
                </a:solidFill>
              </a:rPr>
              <a:t>Vanne As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894073" y="5744326"/>
            <a:ext cx="1726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12/2015 – 01/2016</a:t>
            </a:r>
          </a:p>
          <a:p>
            <a:pPr algn="ctr"/>
            <a:r>
              <a:rPr lang="fr-FR" sz="1600" dirty="0" smtClean="0"/>
              <a:t>V2428-V2448</a:t>
            </a:r>
            <a:endParaRPr lang="fr-FR" sz="1600" dirty="0"/>
          </a:p>
        </p:txBody>
      </p:sp>
      <p:sp>
        <p:nvSpPr>
          <p:cNvPr id="32" name="ZoneTexte 31"/>
          <p:cNvSpPr txBox="1"/>
          <p:nvPr/>
        </p:nvSpPr>
        <p:spPr>
          <a:xfrm>
            <a:off x="4627316" y="5126501"/>
            <a:ext cx="1562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01-02/2016</a:t>
            </a:r>
          </a:p>
          <a:p>
            <a:pPr algn="ctr"/>
            <a:r>
              <a:rPr lang="fr-FR" sz="1600" dirty="0" smtClean="0"/>
              <a:t>V2450-V2466</a:t>
            </a:r>
            <a:endParaRPr lang="fr-FR" sz="1600" dirty="0"/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390115" y="5056890"/>
            <a:ext cx="0" cy="69816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4520488" y="5046159"/>
            <a:ext cx="0" cy="69816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2787121" y="5046157"/>
            <a:ext cx="0" cy="69816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1472622" y="5046157"/>
            <a:ext cx="0" cy="69816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1894073" y="5090608"/>
            <a:ext cx="1862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Essai</a:t>
            </a:r>
            <a:r>
              <a:rPr lang="en-US" sz="1600" dirty="0" smtClean="0"/>
              <a:t> bulk + DA</a:t>
            </a:r>
          </a:p>
          <a:p>
            <a:pPr algn="ctr"/>
            <a:r>
              <a:rPr lang="en-US" sz="1600" dirty="0" smtClean="0"/>
              <a:t>Lattice matching</a:t>
            </a:r>
            <a:endParaRPr lang="en-US" sz="1600" dirty="0"/>
          </a:p>
        </p:txBody>
      </p:sp>
      <p:sp>
        <p:nvSpPr>
          <p:cNvPr id="39" name="ZoneTexte 38"/>
          <p:cNvSpPr txBox="1"/>
          <p:nvPr/>
        </p:nvSpPr>
        <p:spPr>
          <a:xfrm>
            <a:off x="6674655" y="5061309"/>
            <a:ext cx="1405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Essais</a:t>
            </a:r>
          </a:p>
          <a:p>
            <a:pPr algn="ctr"/>
            <a:r>
              <a:rPr lang="fr-FR" sz="1600" dirty="0" smtClean="0"/>
              <a:t>Compo - PL</a:t>
            </a:r>
          </a:p>
        </p:txBody>
      </p:sp>
      <p:cxnSp>
        <p:nvCxnSpPr>
          <p:cNvPr id="40" name="Connecteur droit 39"/>
          <p:cNvCxnSpPr/>
          <p:nvPr/>
        </p:nvCxnSpPr>
        <p:spPr>
          <a:xfrm flipV="1">
            <a:off x="6411540" y="5056890"/>
            <a:ext cx="0" cy="69816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8243408" y="5057247"/>
            <a:ext cx="0" cy="69816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3692726" y="5787606"/>
            <a:ext cx="2222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</a:t>
            </a:r>
            <a:r>
              <a:rPr lang="fr-FR" sz="12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0,53</a:t>
            </a:r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</a:t>
            </a:r>
            <a:r>
              <a:rPr lang="fr-FR" sz="12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0,47</a:t>
            </a:r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</a:t>
            </a:r>
            <a:r>
              <a:rPr lang="fr-FR" sz="12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0,43</a:t>
            </a:r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Sb</a:t>
            </a:r>
            <a:r>
              <a:rPr lang="fr-FR" sz="12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0,57</a:t>
            </a:r>
            <a:endParaRPr lang="fr-FR" sz="1200" baseline="-2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4731181" y="6077688"/>
            <a:ext cx="1701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</a:t>
            </a:r>
            <a:r>
              <a:rPr lang="fr-FR" sz="12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0,75</a:t>
            </a:r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</a:t>
            </a:r>
            <a:r>
              <a:rPr lang="fr-FR" sz="12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0,25</a:t>
            </a:r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</a:t>
            </a:r>
            <a:r>
              <a:rPr lang="fr-FR" sz="12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0,26</a:t>
            </a:r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Sb</a:t>
            </a:r>
            <a:r>
              <a:rPr lang="fr-FR" sz="12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0,74</a:t>
            </a:r>
            <a:endParaRPr lang="fr-FR" sz="1200" baseline="-2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5619977" y="5791976"/>
            <a:ext cx="1725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</a:t>
            </a:r>
            <a:r>
              <a:rPr lang="fr-FR" sz="12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0,70</a:t>
            </a:r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</a:t>
            </a:r>
            <a:r>
              <a:rPr lang="fr-FR" sz="12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0,30</a:t>
            </a:r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</a:t>
            </a:r>
            <a:r>
              <a:rPr lang="fr-FR" sz="12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0,30</a:t>
            </a:r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Sb</a:t>
            </a:r>
            <a:r>
              <a:rPr lang="fr-FR" sz="12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0,70</a:t>
            </a:r>
            <a:endParaRPr lang="fr-FR" sz="1200" baseline="-2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6444891" y="6066720"/>
            <a:ext cx="1725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</a:t>
            </a:r>
            <a:r>
              <a:rPr lang="fr-FR" sz="12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0,60</a:t>
            </a:r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</a:t>
            </a:r>
            <a:r>
              <a:rPr lang="fr-FR" sz="12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0,40</a:t>
            </a:r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</a:t>
            </a:r>
            <a:r>
              <a:rPr lang="fr-FR" sz="12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0,39</a:t>
            </a:r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Sb</a:t>
            </a:r>
            <a:r>
              <a:rPr lang="fr-FR" sz="12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0,61</a:t>
            </a:r>
            <a:endParaRPr lang="fr-FR" sz="1200" baseline="-2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7494804" y="5791976"/>
            <a:ext cx="1725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</a:t>
            </a:r>
            <a:r>
              <a:rPr lang="fr-FR" sz="12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0,25</a:t>
            </a:r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</a:t>
            </a:r>
            <a:r>
              <a:rPr lang="fr-FR" sz="12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0,75</a:t>
            </a:r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</a:t>
            </a:r>
            <a:r>
              <a:rPr lang="fr-FR" sz="12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0,68</a:t>
            </a:r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Sb</a:t>
            </a:r>
            <a:r>
              <a:rPr lang="fr-FR" sz="12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0,32</a:t>
            </a:r>
            <a:endParaRPr lang="fr-FR" sz="1200" baseline="-2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1938314" y="4509120"/>
            <a:ext cx="5056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G R O W T H S      R E C A P</a:t>
            </a:r>
            <a:endParaRPr lang="en-US" sz="2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48" name="Connecteur droit 47"/>
          <p:cNvCxnSpPr/>
          <p:nvPr/>
        </p:nvCxnSpPr>
        <p:spPr>
          <a:xfrm flipH="1" flipV="1">
            <a:off x="5475280" y="5051273"/>
            <a:ext cx="532" cy="100252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H="1" flipV="1">
            <a:off x="7307679" y="5046771"/>
            <a:ext cx="532" cy="100252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Tableau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846648"/>
              </p:ext>
            </p:extLst>
          </p:nvPr>
        </p:nvGraphicFramePr>
        <p:xfrm>
          <a:off x="5062717" y="327966"/>
          <a:ext cx="2834356" cy="346107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34356"/>
              </a:tblGrid>
              <a:tr h="56031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GaSb cap @ 400°</a:t>
                      </a:r>
                      <a:endParaRPr lang="en-US" sz="1600" b="0" dirty="0"/>
                    </a:p>
                  </a:txBody>
                  <a:tcPr anchor="ctr"/>
                </a:tc>
              </a:tr>
              <a:tr h="31347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AlSb PL @</a:t>
                      </a:r>
                      <a:r>
                        <a:rPr lang="en-US" sz="1600" b="0" baseline="0" dirty="0" smtClean="0"/>
                        <a:t> 400°</a:t>
                      </a:r>
                      <a:endParaRPr lang="en-US" sz="1600" b="0" dirty="0"/>
                    </a:p>
                  </a:txBody>
                  <a:tcPr anchor="ctr"/>
                </a:tc>
              </a:tr>
              <a:tr h="7403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AlInAsSb @ 400°</a:t>
                      </a:r>
                    </a:p>
                    <a:p>
                      <a:pPr algn="ctr"/>
                      <a:r>
                        <a:rPr lang="en-US" sz="1600" dirty="0" smtClean="0"/>
                        <a:t>Sb opening #2</a:t>
                      </a:r>
                      <a:endParaRPr lang="en-US" sz="1600" b="0" dirty="0"/>
                    </a:p>
                  </a:txBody>
                  <a:tcPr anchor="ctr"/>
                </a:tc>
              </a:tr>
              <a:tr h="7403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AlInAsSb @ 400°</a:t>
                      </a:r>
                    </a:p>
                    <a:p>
                      <a:pPr algn="ctr"/>
                      <a:r>
                        <a:rPr lang="en-US" sz="1600" dirty="0" smtClean="0"/>
                        <a:t>Sb opening #1</a:t>
                      </a:r>
                      <a:endParaRPr lang="en-US" sz="1600" b="0" dirty="0"/>
                    </a:p>
                  </a:txBody>
                  <a:tcPr anchor="ctr"/>
                </a:tc>
              </a:tr>
              <a:tr h="31347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AlSb PL @ 400°</a:t>
                      </a:r>
                      <a:endParaRPr lang="en-US" sz="1600" b="0" dirty="0"/>
                    </a:p>
                  </a:txBody>
                  <a:tcPr anchor="ctr"/>
                </a:tc>
              </a:tr>
              <a:tr h="7495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GaSb substrate + buffer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3" name="ZoneTexte 52"/>
          <p:cNvSpPr txBox="1"/>
          <p:nvPr/>
        </p:nvSpPr>
        <p:spPr>
          <a:xfrm>
            <a:off x="8247697" y="2196717"/>
            <a:ext cx="681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50nm</a:t>
            </a:r>
            <a:endParaRPr lang="en-US" sz="1200" dirty="0"/>
          </a:p>
        </p:txBody>
      </p:sp>
      <p:sp>
        <p:nvSpPr>
          <p:cNvPr id="54" name="ZoneTexte 53"/>
          <p:cNvSpPr txBox="1"/>
          <p:nvPr/>
        </p:nvSpPr>
        <p:spPr>
          <a:xfrm>
            <a:off x="8283354" y="3316440"/>
            <a:ext cx="681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∞</a:t>
            </a:r>
            <a:endParaRPr lang="en-US" sz="1600" dirty="0"/>
          </a:p>
        </p:txBody>
      </p:sp>
      <p:cxnSp>
        <p:nvCxnSpPr>
          <p:cNvPr id="55" name="Connecteur droit avec flèche 54"/>
          <p:cNvCxnSpPr/>
          <p:nvPr/>
        </p:nvCxnSpPr>
        <p:spPr>
          <a:xfrm flipV="1">
            <a:off x="8102760" y="1301156"/>
            <a:ext cx="0" cy="6455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8247697" y="1496661"/>
            <a:ext cx="681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50nm</a:t>
            </a:r>
            <a:endParaRPr lang="en-US" sz="1200" dirty="0"/>
          </a:p>
        </p:txBody>
      </p:sp>
      <p:cxnSp>
        <p:nvCxnSpPr>
          <p:cNvPr id="57" name="Connecteur droit avec flèche 56"/>
          <p:cNvCxnSpPr/>
          <p:nvPr/>
        </p:nvCxnSpPr>
        <p:spPr>
          <a:xfrm flipV="1">
            <a:off x="8102760" y="376194"/>
            <a:ext cx="0" cy="4463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8247697" y="431419"/>
            <a:ext cx="681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50nm</a:t>
            </a:r>
            <a:endParaRPr lang="en-US" sz="1200" dirty="0"/>
          </a:p>
        </p:txBody>
      </p:sp>
      <p:cxnSp>
        <p:nvCxnSpPr>
          <p:cNvPr id="59" name="Connecteur droit avec flèche 58"/>
          <p:cNvCxnSpPr/>
          <p:nvPr/>
        </p:nvCxnSpPr>
        <p:spPr>
          <a:xfrm flipV="1">
            <a:off x="8102760" y="898156"/>
            <a:ext cx="0" cy="3273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8247697" y="930669"/>
            <a:ext cx="681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</a:t>
            </a:r>
            <a:r>
              <a:rPr lang="en-US" sz="1200" dirty="0" smtClean="0"/>
              <a:t>0nm</a:t>
            </a:r>
            <a:endParaRPr lang="en-US" sz="1200" dirty="0"/>
          </a:p>
        </p:txBody>
      </p:sp>
      <p:cxnSp>
        <p:nvCxnSpPr>
          <p:cNvPr id="61" name="Connecteur droit avec flèche 60"/>
          <p:cNvCxnSpPr/>
          <p:nvPr/>
        </p:nvCxnSpPr>
        <p:spPr>
          <a:xfrm flipV="1">
            <a:off x="8102760" y="2775172"/>
            <a:ext cx="0" cy="2832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8247697" y="2781397"/>
            <a:ext cx="681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</a:t>
            </a:r>
            <a:r>
              <a:rPr lang="en-US" sz="1200" dirty="0" smtClean="0"/>
              <a:t>0nm</a:t>
            </a:r>
            <a:endParaRPr lang="en-US" sz="1200" dirty="0"/>
          </a:p>
        </p:txBody>
      </p:sp>
      <p:cxnSp>
        <p:nvCxnSpPr>
          <p:cNvPr id="63" name="Connecteur droit avec flèche 62"/>
          <p:cNvCxnSpPr/>
          <p:nvPr/>
        </p:nvCxnSpPr>
        <p:spPr>
          <a:xfrm flipV="1">
            <a:off x="8102760" y="2058503"/>
            <a:ext cx="0" cy="6455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 flipV="1">
            <a:off x="8102760" y="3143475"/>
            <a:ext cx="0" cy="6455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4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4113151" y="5895283"/>
            <a:ext cx="5004380" cy="876387"/>
          </a:xfrm>
          <a:prstGeom prst="rect">
            <a:avLst/>
          </a:prstGeom>
          <a:solidFill>
            <a:schemeClr val="bg1">
              <a:alpha val="9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solidFill>
            <a:schemeClr val="bg1">
              <a:alpha val="9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-612576" y="166592"/>
            <a:ext cx="3672408" cy="83162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kern="0" dirty="0" smtClean="0"/>
              <a:t>Results</a:t>
            </a:r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2"/>
              <p:cNvSpPr txBox="1">
                <a:spLocks/>
              </p:cNvSpPr>
              <p:nvPr/>
            </p:nvSpPr>
            <p:spPr>
              <a:xfrm>
                <a:off x="377213" y="1124744"/>
                <a:ext cx="2952328" cy="309634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400">
                    <a:solidFill>
                      <a:srgbClr val="091860"/>
                    </a:solidFill>
                    <a:latin typeface="+mn-lt"/>
                    <a:ea typeface="ＭＳ Ｐゴシック" pitchFamily="34" charset="-128"/>
                    <a:cs typeface="+mn-cs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Lucida Grande" charset="0"/>
                  <a:buChar char="-"/>
                  <a:defRPr sz="2000">
                    <a:solidFill>
                      <a:srgbClr val="091860"/>
                    </a:solidFill>
                    <a:latin typeface="+mn-lt"/>
                    <a:ea typeface="ＭＳ Ｐゴシック" pitchFamily="34" charset="-128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rgbClr val="091860"/>
                    </a:solidFill>
                    <a:latin typeface="+mn-lt"/>
                    <a:ea typeface="ＭＳ Ｐゴシック" pitchFamily="34" charset="-128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Lucida Grande" charset="0"/>
                  <a:buChar char="-"/>
                  <a:defRPr sz="1600">
                    <a:solidFill>
                      <a:srgbClr val="091860"/>
                    </a:solidFill>
                    <a:latin typeface="+mn-lt"/>
                    <a:ea typeface="ＭＳ Ｐゴシック" pitchFamily="34" charset="-128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600">
                    <a:solidFill>
                      <a:srgbClr val="091860"/>
                    </a:solidFill>
                    <a:latin typeface="+mn-lt"/>
                    <a:ea typeface="ＭＳ Ｐゴシック" pitchFamily="34" charset="-128"/>
                  </a:defRPr>
                </a:lvl5pPr>
                <a:lvl6pPr marL="25146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600">
                    <a:solidFill>
                      <a:srgbClr val="091860"/>
                    </a:solidFill>
                    <a:latin typeface="+mn-lt"/>
                    <a:ea typeface="+mn-ea"/>
                  </a:defRPr>
                </a:lvl6pPr>
                <a:lvl7pPr marL="29718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600">
                    <a:solidFill>
                      <a:srgbClr val="091860"/>
                    </a:solidFill>
                    <a:latin typeface="+mn-lt"/>
                    <a:ea typeface="+mn-ea"/>
                  </a:defRPr>
                </a:lvl7pPr>
                <a:lvl8pPr marL="3429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600">
                    <a:solidFill>
                      <a:srgbClr val="091860"/>
                    </a:solidFill>
                    <a:latin typeface="+mn-lt"/>
                    <a:ea typeface="+mn-ea"/>
                  </a:defRPr>
                </a:lvl8pPr>
                <a:lvl9pPr marL="3886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1600">
                    <a:solidFill>
                      <a:srgbClr val="091860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u="sng" kern="0" dirty="0" smtClean="0"/>
                  <a:t>Experimental details:</a:t>
                </a:r>
              </a:p>
              <a:p>
                <a:r>
                  <a:rPr lang="en-US" sz="1800" kern="0" dirty="0" smtClean="0"/>
                  <a:t>Random alloys grown </a:t>
                </a:r>
                <a:r>
                  <a:rPr lang="fr-FR" sz="1800" kern="0" dirty="0" smtClean="0"/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8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fr-FR" sz="1800" b="0" i="1" kern="0" smtClean="0">
                            <a:latin typeface="Cambria Math" panose="02040503050406030204" pitchFamily="18" charset="0"/>
                          </a:rPr>
                          <m:t>𝑠𝑢𝑏</m:t>
                        </m:r>
                      </m:sub>
                    </m:sSub>
                    <m:r>
                      <a:rPr lang="fr-FR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800" b="0" i="1" kern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400</m:t>
                    </m:r>
                    <m:r>
                      <a:rPr lang="fr-FR" sz="1800" b="0" i="1" kern="0" smtClean="0">
                        <a:latin typeface="Cambria Math" panose="02040503050406030204" pitchFamily="18" charset="0"/>
                      </a:rPr>
                      <m:t>−430°</m:t>
                    </m:r>
                    <m:r>
                      <a:rPr lang="fr-FR" sz="1800" b="0" i="1" kern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1600" kern="0" dirty="0" smtClean="0"/>
              </a:p>
              <a:p>
                <a:r>
                  <a:rPr lang="en-US" sz="1800" kern="0" dirty="0" smtClean="0"/>
                  <a:t>Test both </a:t>
                </a:r>
                <a:r>
                  <a:rPr lang="en-US" sz="1800" kern="0" dirty="0" smtClean="0">
                    <a:solidFill>
                      <a:srgbClr val="00B050"/>
                    </a:solidFill>
                  </a:rPr>
                  <a:t>bulk</a:t>
                </a:r>
                <a:r>
                  <a:rPr lang="en-US" sz="1800" kern="0" dirty="0" smtClean="0"/>
                  <a:t> and DA</a:t>
                </a:r>
              </a:p>
              <a:p>
                <a:r>
                  <a:rPr lang="en-US" sz="1800" kern="0" dirty="0" smtClean="0"/>
                  <a:t>Rate 1ML/s</a:t>
                </a:r>
              </a:p>
              <a:p>
                <a:r>
                  <a:rPr lang="en-US" sz="1800" kern="0" dirty="0" smtClean="0"/>
                  <a:t>Capped with GaSb</a:t>
                </a:r>
                <a:r>
                  <a:rPr lang="en-US" sz="1800" kern="0" dirty="0"/>
                  <a:t> </a:t>
                </a:r>
                <a:r>
                  <a:rPr lang="en-US" sz="1800" kern="0" dirty="0" smtClean="0"/>
                  <a:t>(impact on PL)</a:t>
                </a:r>
              </a:p>
            </p:txBody>
          </p:sp>
        </mc:Choice>
        <mc:Fallback xmlns="">
          <p:sp>
            <p:nvSpPr>
              <p:cNvPr id="4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13" y="1124744"/>
                <a:ext cx="2952328" cy="3096344"/>
              </a:xfrm>
              <a:prstGeom prst="rect">
                <a:avLst/>
              </a:prstGeom>
              <a:blipFill rotWithShape="0">
                <a:blip r:embed="rId2"/>
                <a:stretch>
                  <a:fillRect l="-1860" t="-1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822" y="139572"/>
            <a:ext cx="4035037" cy="3141924"/>
          </a:xfrm>
          <a:prstGeom prst="rect">
            <a:avLst/>
          </a:prstGeom>
        </p:spPr>
      </p:pic>
      <p:sp>
        <p:nvSpPr>
          <p:cNvPr id="7" name="Espace réservé du numéro de diapositive 8"/>
          <p:cNvSpPr txBox="1">
            <a:spLocks/>
          </p:cNvSpPr>
          <p:nvPr/>
        </p:nvSpPr>
        <p:spPr>
          <a:xfrm>
            <a:off x="8751053" y="649287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Espace réservé du contenu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151" y="3572423"/>
            <a:ext cx="5010799" cy="2761053"/>
          </a:xfrm>
          <a:prstGeom prst="rect">
            <a:avLst/>
          </a:prstGeom>
        </p:spPr>
      </p:pic>
      <p:sp>
        <p:nvSpPr>
          <p:cNvPr id="14" name="Espace réservé du contenu 2"/>
          <p:cNvSpPr txBox="1">
            <a:spLocks/>
          </p:cNvSpPr>
          <p:nvPr/>
        </p:nvSpPr>
        <p:spPr>
          <a:xfrm>
            <a:off x="391808" y="3741347"/>
            <a:ext cx="2952328" cy="198697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rgbClr val="091860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2000">
                <a:solidFill>
                  <a:srgbClr val="091860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rgbClr val="091860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600">
                <a:solidFill>
                  <a:srgbClr val="091860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800" u="sng" kern="0" dirty="0" smtClean="0"/>
              <a:t>Characterization:</a:t>
            </a:r>
          </a:p>
          <a:p>
            <a:r>
              <a:rPr lang="en-US" sz="1800" kern="0" dirty="0" smtClean="0"/>
              <a:t>Lattice-matching evidenced by HRXRD</a:t>
            </a:r>
          </a:p>
          <a:p>
            <a:r>
              <a:rPr lang="en-US" sz="1800" kern="0" dirty="0" smtClean="0"/>
              <a:t>RMS </a:t>
            </a:r>
            <a:r>
              <a:rPr lang="en-US" sz="1800" kern="0" dirty="0"/>
              <a:t>roughness:</a:t>
            </a:r>
          </a:p>
          <a:p>
            <a:pPr lvl="1"/>
            <a:r>
              <a:rPr lang="en-US" sz="1400" kern="0" dirty="0"/>
              <a:t>400°C: 0,2-0,3 nm</a:t>
            </a:r>
          </a:p>
          <a:p>
            <a:pPr lvl="1"/>
            <a:r>
              <a:rPr lang="en-US" sz="1400" kern="0" dirty="0"/>
              <a:t>430°C: 0,4-0,6 nm</a:t>
            </a:r>
          </a:p>
        </p:txBody>
      </p:sp>
    </p:spTree>
    <p:extLst>
      <p:ext uri="{BB962C8B-B14F-4D97-AF65-F5344CB8AC3E}">
        <p14:creationId xmlns:p14="http://schemas.microsoft.com/office/powerpoint/2010/main" val="277349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7812360" y="5877272"/>
            <a:ext cx="1263945" cy="87517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287533" y="5720762"/>
            <a:ext cx="1080120" cy="87517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43844" y="5877272"/>
            <a:ext cx="1080120" cy="87517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139952" y="5877272"/>
            <a:ext cx="1080120" cy="87517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solidFill>
            <a:schemeClr val="bg1">
              <a:alpha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-36512" y="189956"/>
            <a:ext cx="4250780" cy="83162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D82F00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kern="0" dirty="0" smtClean="0"/>
              <a:t>Effect of annealing</a:t>
            </a:r>
            <a:endParaRPr lang="en-US" kern="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520206" y="1269946"/>
            <a:ext cx="2808312" cy="26631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rgbClr val="091860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2000">
                <a:solidFill>
                  <a:srgbClr val="091860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rgbClr val="091860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600">
                <a:solidFill>
                  <a:srgbClr val="091860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91860"/>
                </a:solidFill>
                <a:latin typeface="+mn-lt"/>
                <a:ea typeface="+mn-ea"/>
              </a:defRPr>
            </a:lvl9pPr>
          </a:lstStyle>
          <a:p>
            <a:r>
              <a:rPr lang="en-US" sz="1800" kern="0" dirty="0" smtClean="0"/>
              <a:t>XRD unchanged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kern="0" dirty="0" smtClean="0"/>
              <a:t> 	No phase decomposition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kern="0" dirty="0" smtClean="0"/>
              <a:t> 	No compositional variation</a:t>
            </a:r>
          </a:p>
          <a:p>
            <a:pPr marL="457200" lvl="1" indent="0">
              <a:buFont typeface="Lucida Grande" charset="0"/>
              <a:buNone/>
            </a:pPr>
            <a:endParaRPr lang="en-US" sz="1000" kern="0" dirty="0" smtClean="0"/>
          </a:p>
          <a:p>
            <a:r>
              <a:rPr lang="en-US" sz="1800" kern="0" dirty="0" smtClean="0"/>
              <a:t>PL shifted towards higher energy</a:t>
            </a:r>
            <a:endParaRPr lang="en-US" sz="1600" kern="0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15014" r="22319" b="8112"/>
          <a:stretch/>
        </p:blipFill>
        <p:spPr>
          <a:xfrm>
            <a:off x="4327966" y="324922"/>
            <a:ext cx="4715156" cy="2456006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 flipH="1">
            <a:off x="6948264" y="606155"/>
            <a:ext cx="576064" cy="264016"/>
          </a:xfrm>
          <a:prstGeom prst="straightConnector1">
            <a:avLst/>
          </a:prstGeom>
          <a:ln>
            <a:solidFill>
              <a:srgbClr val="0832E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7695230" y="386439"/>
            <a:ext cx="1323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832E2"/>
                </a:solidFill>
              </a:rPr>
              <a:t>AlInAsSb annealed</a:t>
            </a:r>
            <a:endParaRPr lang="en-US" sz="1400" dirty="0">
              <a:solidFill>
                <a:srgbClr val="0832E2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6948264" y="1567173"/>
            <a:ext cx="1152128" cy="72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8111074" y="1135125"/>
            <a:ext cx="11213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AlInAsSb not annealed</a:t>
            </a:r>
            <a:endParaRPr lang="en-US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4430293" y="415045"/>
                <a:ext cx="1941907" cy="646331"/>
              </a:xfrm>
              <a:prstGeom prst="rect">
                <a:avLst/>
              </a:prstGeom>
              <a:solidFill>
                <a:srgbClr val="0832E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1h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𝒂𝒏𝒏𝒆𝒂𝒍</m:t>
                          </m:r>
                        </m:sub>
                      </m:sSub>
                      <m:r>
                        <a:rPr lang="fr-FR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𝟒𝟕𝟓</m:t>
                      </m:r>
                      <m:r>
                        <a:rPr lang="fr-FR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  <m:r>
                        <a:rPr lang="fr-FR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293" y="415045"/>
                <a:ext cx="1941907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2830" t="-4717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3"/>
          <a:stretch/>
        </p:blipFill>
        <p:spPr>
          <a:xfrm>
            <a:off x="5004048" y="3288864"/>
            <a:ext cx="3992274" cy="3150558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5611946" y="3471427"/>
            <a:ext cx="901774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70K PL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5" y="3789040"/>
            <a:ext cx="4519535" cy="2650381"/>
          </a:xfrm>
          <a:prstGeom prst="rect">
            <a:avLst/>
          </a:prstGeom>
        </p:spPr>
      </p:pic>
      <p:sp>
        <p:nvSpPr>
          <p:cNvPr id="19" name="Espace réservé du numéro de diapositive 8"/>
          <p:cNvSpPr txBox="1">
            <a:spLocks/>
          </p:cNvSpPr>
          <p:nvPr/>
        </p:nvSpPr>
        <p:spPr>
          <a:xfrm>
            <a:off x="8751053" y="649287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55253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OPHET Theme">
  <a:themeElements>
    <a:clrScheme name="1_PROPHET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PROPHET Theme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1_PROPHET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3734</TotalTime>
  <Words>397</Words>
  <Application>Microsoft Office PowerPoint</Application>
  <PresentationFormat>On-screen Show (4:3)</PresentationFormat>
  <Paragraphs>138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1_PROPHET Theme</vt:lpstr>
      <vt:lpstr>PowerPoint Presentation</vt:lpstr>
      <vt:lpstr>PowerPoint Presentation</vt:lpstr>
      <vt:lpstr>PowerPoint Presentation</vt:lpstr>
      <vt:lpstr>Interest for III-Sb compounds: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Krier, Anthony</dc:creator>
  <cp:lastModifiedBy>Allan Gordon</cp:lastModifiedBy>
  <cp:revision>226</cp:revision>
  <dcterms:created xsi:type="dcterms:W3CDTF">2015-09-09T11:07:10Z</dcterms:created>
  <dcterms:modified xsi:type="dcterms:W3CDTF">2016-05-18T15:51:05Z</dcterms:modified>
</cp:coreProperties>
</file>